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61" r:id="rId3"/>
    <p:sldId id="260" r:id="rId4"/>
    <p:sldId id="263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4" r:id="rId17"/>
    <p:sldId id="276" r:id="rId18"/>
    <p:sldId id="277" r:id="rId19"/>
    <p:sldId id="278" r:id="rId20"/>
    <p:sldId id="279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none" strike="noStrike" kern="1200" spc="0" baseline="0" dirty="0">
                <a:solidFill>
                  <a:schemeClr val="accent4">
                    <a:lumMod val="75000"/>
                  </a:schemeClr>
                </a:solidFill>
              </a:rPr>
              <a:t>Literacy% vs Voter turnout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9486710332792013E-2"/>
          <c:y val="0.16268304378865375"/>
          <c:w val="0.84419237947505443"/>
          <c:h val="0.6341322988156601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state_vtr19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Sheet1!$A$2:$A$37</c:f>
              <c:strCache>
                <c:ptCount val="36"/>
                <c:pt idx="0">
                  <c:v>Andhra Pradesh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Goa</c:v>
                </c:pt>
                <c:pt idx="5">
                  <c:v>Gujarat</c:v>
                </c:pt>
                <c:pt idx="6">
                  <c:v>Haryana</c:v>
                </c:pt>
                <c:pt idx="7">
                  <c:v>Himachal Pradesh</c:v>
                </c:pt>
                <c:pt idx="8">
                  <c:v>Jammu &amp; Kashmir</c:v>
                </c:pt>
                <c:pt idx="9">
                  <c:v>Karnataka</c:v>
                </c:pt>
                <c:pt idx="10">
                  <c:v>Kerala</c:v>
                </c:pt>
                <c:pt idx="11">
                  <c:v>Madhya Pradesh</c:v>
                </c:pt>
                <c:pt idx="12">
                  <c:v>Maharashtra</c:v>
                </c:pt>
                <c:pt idx="13">
                  <c:v>Manipur</c:v>
                </c:pt>
                <c:pt idx="14">
                  <c:v>Meghalaya</c:v>
                </c:pt>
                <c:pt idx="15">
                  <c:v>Mizoram</c:v>
                </c:pt>
                <c:pt idx="16">
                  <c:v>Nagaland</c:v>
                </c:pt>
                <c:pt idx="17">
                  <c:v>Odisha</c:v>
                </c:pt>
                <c:pt idx="18">
                  <c:v>Punjab</c:v>
                </c:pt>
                <c:pt idx="19">
                  <c:v>Rajasthan</c:v>
                </c:pt>
                <c:pt idx="20">
                  <c:v>Sikkim</c:v>
                </c:pt>
                <c:pt idx="21">
                  <c:v>Tamil Nadu</c:v>
                </c:pt>
                <c:pt idx="22">
                  <c:v>Tripura</c:v>
                </c:pt>
                <c:pt idx="23">
                  <c:v>Uttar Pradesh</c:v>
                </c:pt>
                <c:pt idx="24">
                  <c:v>West Bengal</c:v>
                </c:pt>
                <c:pt idx="25">
                  <c:v>Chhattisgarh</c:v>
                </c:pt>
                <c:pt idx="26">
                  <c:v>Jharkhand</c:v>
                </c:pt>
                <c:pt idx="27">
                  <c:v>Uttarakhand</c:v>
                </c:pt>
                <c:pt idx="28">
                  <c:v>Telangana</c:v>
                </c:pt>
                <c:pt idx="29">
                  <c:v>Andaman &amp; Nicobar Islands</c:v>
                </c:pt>
                <c:pt idx="30">
                  <c:v>Chandigarh</c:v>
                </c:pt>
                <c:pt idx="31">
                  <c:v>Dadra &amp; Nagar Haveli</c:v>
                </c:pt>
                <c:pt idx="32">
                  <c:v>Daman &amp; Diu</c:v>
                </c:pt>
                <c:pt idx="33">
                  <c:v>NCT OF Delhi</c:v>
                </c:pt>
                <c:pt idx="34">
                  <c:v>Lakshadweep</c:v>
                </c:pt>
                <c:pt idx="35">
                  <c:v>Puducherry</c:v>
                </c:pt>
              </c:strCache>
            </c:strRef>
          </c:xVal>
          <c:yVal>
            <c:numRef>
              <c:f>Sheet1!$B$2:$B$37</c:f>
              <c:numCache>
                <c:formatCode>General</c:formatCode>
                <c:ptCount val="36"/>
                <c:pt idx="0">
                  <c:v>80.222700000000003</c:v>
                </c:pt>
                <c:pt idx="1">
                  <c:v>81.150000000000006</c:v>
                </c:pt>
                <c:pt idx="2">
                  <c:v>81.569199999999995</c:v>
                </c:pt>
                <c:pt idx="3">
                  <c:v>57.299599999999998</c:v>
                </c:pt>
                <c:pt idx="4">
                  <c:v>75.098399999999998</c:v>
                </c:pt>
                <c:pt idx="5">
                  <c:v>64.408500000000004</c:v>
                </c:pt>
                <c:pt idx="6">
                  <c:v>70.230500000000006</c:v>
                </c:pt>
                <c:pt idx="7">
                  <c:v>72.244299999999996</c:v>
                </c:pt>
                <c:pt idx="8">
                  <c:v>44.841999999999999</c:v>
                </c:pt>
                <c:pt idx="9">
                  <c:v>68.771900000000002</c:v>
                </c:pt>
                <c:pt idx="10">
                  <c:v>77.791799999999995</c:v>
                </c:pt>
                <c:pt idx="11">
                  <c:v>71.163300000000007</c:v>
                </c:pt>
                <c:pt idx="12">
                  <c:v>60.956400000000002</c:v>
                </c:pt>
                <c:pt idx="13">
                  <c:v>82.535200000000003</c:v>
                </c:pt>
                <c:pt idx="14">
                  <c:v>71.403499999999994</c:v>
                </c:pt>
                <c:pt idx="15">
                  <c:v>63.046500000000002</c:v>
                </c:pt>
                <c:pt idx="16">
                  <c:v>82.911199999999994</c:v>
                </c:pt>
                <c:pt idx="17">
                  <c:v>73.217699999999994</c:v>
                </c:pt>
                <c:pt idx="18">
                  <c:v>65.886399999999995</c:v>
                </c:pt>
                <c:pt idx="19">
                  <c:v>66.266000000000005</c:v>
                </c:pt>
                <c:pt idx="20">
                  <c:v>81.023600000000002</c:v>
                </c:pt>
                <c:pt idx="21">
                  <c:v>72.3917</c:v>
                </c:pt>
                <c:pt idx="22">
                  <c:v>82.348200000000006</c:v>
                </c:pt>
                <c:pt idx="23">
                  <c:v>59.179299999999998</c:v>
                </c:pt>
                <c:pt idx="24">
                  <c:v>81.722800000000007</c:v>
                </c:pt>
                <c:pt idx="25">
                  <c:v>71.593000000000004</c:v>
                </c:pt>
                <c:pt idx="26">
                  <c:v>66.78</c:v>
                </c:pt>
                <c:pt idx="27">
                  <c:v>61.643700000000003</c:v>
                </c:pt>
                <c:pt idx="28">
                  <c:v>62.752499999999998</c:v>
                </c:pt>
                <c:pt idx="29">
                  <c:v>65.090999999999994</c:v>
                </c:pt>
                <c:pt idx="30">
                  <c:v>70.596500000000006</c:v>
                </c:pt>
                <c:pt idx="31">
                  <c:v>79.584000000000003</c:v>
                </c:pt>
                <c:pt idx="32">
                  <c:v>71.849000000000004</c:v>
                </c:pt>
                <c:pt idx="33">
                  <c:v>60.575299999999999</c:v>
                </c:pt>
                <c:pt idx="34">
                  <c:v>85.178200000000004</c:v>
                </c:pt>
                <c:pt idx="35">
                  <c:v>81.236099999999993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DB-49E6-88B3-632351A96D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literacy_pct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Sheet1!$A$2:$A$37</c:f>
              <c:strCache>
                <c:ptCount val="36"/>
                <c:pt idx="0">
                  <c:v>Andhra Pradesh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Goa</c:v>
                </c:pt>
                <c:pt idx="5">
                  <c:v>Gujarat</c:v>
                </c:pt>
                <c:pt idx="6">
                  <c:v>Haryana</c:v>
                </c:pt>
                <c:pt idx="7">
                  <c:v>Himachal Pradesh</c:v>
                </c:pt>
                <c:pt idx="8">
                  <c:v>Jammu &amp; Kashmir</c:v>
                </c:pt>
                <c:pt idx="9">
                  <c:v>Karnataka</c:v>
                </c:pt>
                <c:pt idx="10">
                  <c:v>Kerala</c:v>
                </c:pt>
                <c:pt idx="11">
                  <c:v>Madhya Pradesh</c:v>
                </c:pt>
                <c:pt idx="12">
                  <c:v>Maharashtra</c:v>
                </c:pt>
                <c:pt idx="13">
                  <c:v>Manipur</c:v>
                </c:pt>
                <c:pt idx="14">
                  <c:v>Meghalaya</c:v>
                </c:pt>
                <c:pt idx="15">
                  <c:v>Mizoram</c:v>
                </c:pt>
                <c:pt idx="16">
                  <c:v>Nagaland</c:v>
                </c:pt>
                <c:pt idx="17">
                  <c:v>Odisha</c:v>
                </c:pt>
                <c:pt idx="18">
                  <c:v>Punjab</c:v>
                </c:pt>
                <c:pt idx="19">
                  <c:v>Rajasthan</c:v>
                </c:pt>
                <c:pt idx="20">
                  <c:v>Sikkim</c:v>
                </c:pt>
                <c:pt idx="21">
                  <c:v>Tamil Nadu</c:v>
                </c:pt>
                <c:pt idx="22">
                  <c:v>Tripura</c:v>
                </c:pt>
                <c:pt idx="23">
                  <c:v>Uttar Pradesh</c:v>
                </c:pt>
                <c:pt idx="24">
                  <c:v>West Bengal</c:v>
                </c:pt>
                <c:pt idx="25">
                  <c:v>Chhattisgarh</c:v>
                </c:pt>
                <c:pt idx="26">
                  <c:v>Jharkhand</c:v>
                </c:pt>
                <c:pt idx="27">
                  <c:v>Uttarakhand</c:v>
                </c:pt>
                <c:pt idx="28">
                  <c:v>Telangana</c:v>
                </c:pt>
                <c:pt idx="29">
                  <c:v>Andaman &amp; Nicobar Islands</c:v>
                </c:pt>
                <c:pt idx="30">
                  <c:v>Chandigarh</c:v>
                </c:pt>
                <c:pt idx="31">
                  <c:v>Dadra &amp; Nagar Haveli</c:v>
                </c:pt>
                <c:pt idx="32">
                  <c:v>Daman &amp; Diu</c:v>
                </c:pt>
                <c:pt idx="33">
                  <c:v>NCT OF Delhi</c:v>
                </c:pt>
                <c:pt idx="34">
                  <c:v>Lakshadweep</c:v>
                </c:pt>
                <c:pt idx="35">
                  <c:v>Puducherry</c:v>
                </c:pt>
              </c:strCache>
            </c:strRef>
          </c:xVal>
          <c:yVal>
            <c:numRef>
              <c:f>Sheet1!$C$2:$C$37</c:f>
              <c:numCache>
                <c:formatCode>General</c:formatCode>
                <c:ptCount val="36"/>
                <c:pt idx="0">
                  <c:v>66.900000000000006</c:v>
                </c:pt>
                <c:pt idx="1">
                  <c:v>66.95</c:v>
                </c:pt>
                <c:pt idx="2">
                  <c:v>85.9</c:v>
                </c:pt>
                <c:pt idx="3">
                  <c:v>70.900000000000006</c:v>
                </c:pt>
                <c:pt idx="4">
                  <c:v>87.4</c:v>
                </c:pt>
                <c:pt idx="5">
                  <c:v>82.4</c:v>
                </c:pt>
                <c:pt idx="6">
                  <c:v>80.400000000000006</c:v>
                </c:pt>
                <c:pt idx="7">
                  <c:v>86.6</c:v>
                </c:pt>
                <c:pt idx="8">
                  <c:v>77.3</c:v>
                </c:pt>
                <c:pt idx="9">
                  <c:v>77.2</c:v>
                </c:pt>
                <c:pt idx="10">
                  <c:v>96.2</c:v>
                </c:pt>
                <c:pt idx="11">
                  <c:v>73.7</c:v>
                </c:pt>
                <c:pt idx="12">
                  <c:v>84.8</c:v>
                </c:pt>
                <c:pt idx="13">
                  <c:v>79.849999999999994</c:v>
                </c:pt>
                <c:pt idx="14">
                  <c:v>75.48</c:v>
                </c:pt>
                <c:pt idx="15">
                  <c:v>91.58</c:v>
                </c:pt>
                <c:pt idx="16">
                  <c:v>80.11</c:v>
                </c:pt>
                <c:pt idx="17">
                  <c:v>77.3</c:v>
                </c:pt>
                <c:pt idx="18">
                  <c:v>83.7</c:v>
                </c:pt>
                <c:pt idx="19">
                  <c:v>69.7</c:v>
                </c:pt>
                <c:pt idx="20">
                  <c:v>82.2</c:v>
                </c:pt>
                <c:pt idx="21">
                  <c:v>82.9</c:v>
                </c:pt>
                <c:pt idx="22">
                  <c:v>87.75</c:v>
                </c:pt>
                <c:pt idx="23">
                  <c:v>73</c:v>
                </c:pt>
                <c:pt idx="24">
                  <c:v>80.5</c:v>
                </c:pt>
                <c:pt idx="25">
                  <c:v>77.3</c:v>
                </c:pt>
                <c:pt idx="26">
                  <c:v>74.3</c:v>
                </c:pt>
                <c:pt idx="27">
                  <c:v>87.6</c:v>
                </c:pt>
                <c:pt idx="28">
                  <c:v>72.8</c:v>
                </c:pt>
                <c:pt idx="29">
                  <c:v>86.27</c:v>
                </c:pt>
                <c:pt idx="30">
                  <c:v>86.43</c:v>
                </c:pt>
                <c:pt idx="31">
                  <c:v>77.650000000000006</c:v>
                </c:pt>
                <c:pt idx="32">
                  <c:v>87.07</c:v>
                </c:pt>
                <c:pt idx="33">
                  <c:v>88.7</c:v>
                </c:pt>
                <c:pt idx="34">
                  <c:v>92.28</c:v>
                </c:pt>
                <c:pt idx="35">
                  <c:v>86.55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5DB-49E6-88B3-632351A96D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3110896"/>
        <c:axId val="443115216"/>
      </c:scatterChart>
      <c:valAx>
        <c:axId val="443110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115216"/>
        <c:crosses val="autoZero"/>
        <c:crossBetween val="midCat"/>
      </c:valAx>
      <c:valAx>
        <c:axId val="44311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110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0" i="0" u="none" strike="noStrike" kern="1200" spc="0" baseline="0" dirty="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0" i="0" u="none" strike="noStrike" kern="1200" spc="0" baseline="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GDP vs Voter turnout ratio</a:t>
            </a:r>
          </a:p>
        </c:rich>
      </c:tx>
      <c:layout>
        <c:manualLayout>
          <c:xMode val="edge"/>
          <c:yMode val="edge"/>
          <c:x val="0.29704609530205545"/>
          <c:y val="7.35774265195493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0" i="0" u="none" strike="noStrike" kern="1200" spc="0" baseline="0" dirty="0" smtClean="0">
              <a:solidFill>
                <a:schemeClr val="accent4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05821548575151"/>
          <c:y val="0.20628749249591466"/>
          <c:w val="0.7742900553015738"/>
          <c:h val="0.6139229606676774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GDP_mln_inr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Sheet1!$A$2:$A$31</c:f>
              <c:numCache>
                <c:formatCode>General</c:formatCode>
                <c:ptCount val="30"/>
                <c:pt idx="0">
                  <c:v>80.222700000000003</c:v>
                </c:pt>
                <c:pt idx="1">
                  <c:v>81.150000000000006</c:v>
                </c:pt>
                <c:pt idx="2">
                  <c:v>81.569199999999995</c:v>
                </c:pt>
                <c:pt idx="3">
                  <c:v>57.299599999999998</c:v>
                </c:pt>
                <c:pt idx="4">
                  <c:v>75.098399999999998</c:v>
                </c:pt>
                <c:pt idx="5">
                  <c:v>64.408500000000004</c:v>
                </c:pt>
                <c:pt idx="6">
                  <c:v>70.230500000000006</c:v>
                </c:pt>
                <c:pt idx="7">
                  <c:v>72.244299999999996</c:v>
                </c:pt>
                <c:pt idx="8">
                  <c:v>68.771900000000002</c:v>
                </c:pt>
                <c:pt idx="9">
                  <c:v>77.791799999999995</c:v>
                </c:pt>
                <c:pt idx="10">
                  <c:v>71.163300000000007</c:v>
                </c:pt>
                <c:pt idx="11">
                  <c:v>60.956400000000002</c:v>
                </c:pt>
                <c:pt idx="12">
                  <c:v>82.535200000000003</c:v>
                </c:pt>
                <c:pt idx="13">
                  <c:v>71.403499999999994</c:v>
                </c:pt>
                <c:pt idx="14">
                  <c:v>63.046500000000002</c:v>
                </c:pt>
                <c:pt idx="15">
                  <c:v>82.911199999999994</c:v>
                </c:pt>
                <c:pt idx="16">
                  <c:v>73.217699999999994</c:v>
                </c:pt>
                <c:pt idx="17">
                  <c:v>65.886399999999995</c:v>
                </c:pt>
                <c:pt idx="18">
                  <c:v>66.266000000000005</c:v>
                </c:pt>
                <c:pt idx="19">
                  <c:v>81.023600000000002</c:v>
                </c:pt>
                <c:pt idx="20">
                  <c:v>72.3917</c:v>
                </c:pt>
                <c:pt idx="21">
                  <c:v>82.348200000000006</c:v>
                </c:pt>
                <c:pt idx="22">
                  <c:v>59.179299999999998</c:v>
                </c:pt>
                <c:pt idx="23">
                  <c:v>81.722800000000007</c:v>
                </c:pt>
                <c:pt idx="24">
                  <c:v>71.593000000000004</c:v>
                </c:pt>
                <c:pt idx="25">
                  <c:v>66.78</c:v>
                </c:pt>
                <c:pt idx="26">
                  <c:v>61.643700000000003</c:v>
                </c:pt>
                <c:pt idx="27">
                  <c:v>62.752499999999998</c:v>
                </c:pt>
                <c:pt idx="28">
                  <c:v>70.596500000000006</c:v>
                </c:pt>
                <c:pt idx="29">
                  <c:v>81.236099999999993</c:v>
                </c:pt>
              </c:numCache>
            </c:num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11338365</c:v>
                </c:pt>
                <c:pt idx="1">
                  <c:v>351235.4</c:v>
                </c:pt>
                <c:pt idx="2">
                  <c:v>4126118.7</c:v>
                </c:pt>
                <c:pt idx="3">
                  <c:v>6503024.2999999998</c:v>
                </c:pt>
                <c:pt idx="4">
                  <c:v>826037</c:v>
                </c:pt>
                <c:pt idx="5">
                  <c:v>19770664.600000001</c:v>
                </c:pt>
                <c:pt idx="6">
                  <c:v>8706645.3000000007</c:v>
                </c:pt>
                <c:pt idx="7">
                  <c:v>1762694.7</c:v>
                </c:pt>
                <c:pt idx="8">
                  <c:v>19627254.199999999</c:v>
                </c:pt>
                <c:pt idx="9">
                  <c:v>9324699.5999999996</c:v>
                </c:pt>
                <c:pt idx="10">
                  <c:v>11361371.9</c:v>
                </c:pt>
                <c:pt idx="11">
                  <c:v>31080218.699999999</c:v>
                </c:pt>
                <c:pt idx="12">
                  <c:v>365944.7</c:v>
                </c:pt>
                <c:pt idx="13">
                  <c:v>387847</c:v>
                </c:pt>
                <c:pt idx="14">
                  <c:v>278235</c:v>
                </c:pt>
                <c:pt idx="15">
                  <c:v>319125.40000000002</c:v>
                </c:pt>
                <c:pt idx="16">
                  <c:v>6708812.2999999998</c:v>
                </c:pt>
                <c:pt idx="17">
                  <c:v>6142267.5999999996</c:v>
                </c:pt>
                <c:pt idx="18">
                  <c:v>12181934.5</c:v>
                </c:pt>
                <c:pt idx="19">
                  <c:v>375574</c:v>
                </c:pt>
                <c:pt idx="20">
                  <c:v>20712861.600000001</c:v>
                </c:pt>
                <c:pt idx="21">
                  <c:v>625504.4</c:v>
                </c:pt>
                <c:pt idx="22">
                  <c:v>19745315.5</c:v>
                </c:pt>
                <c:pt idx="23">
                  <c:v>13639258.6</c:v>
                </c:pt>
                <c:pt idx="24">
                  <c:v>4064158.2</c:v>
                </c:pt>
                <c:pt idx="25">
                  <c:v>3588625.9</c:v>
                </c:pt>
                <c:pt idx="26">
                  <c:v>2721594.8</c:v>
                </c:pt>
                <c:pt idx="27">
                  <c:v>11289072.4</c:v>
                </c:pt>
                <c:pt idx="28">
                  <c:v>456352.6</c:v>
                </c:pt>
                <c:pt idx="29">
                  <c:v>442378.6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73-4594-9659-9F1EF881E2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6613280"/>
        <c:axId val="586609920"/>
      </c:scatterChart>
      <c:valAx>
        <c:axId val="586613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609920"/>
        <c:crosses val="autoZero"/>
        <c:crossBetween val="midCat"/>
      </c:valAx>
      <c:valAx>
        <c:axId val="58660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613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accent4">
                    <a:lumMod val="75000"/>
                  </a:schemeClr>
                </a:solidFill>
              </a:rPr>
              <a:t>2014 postal votes vs Voter turnout%</a:t>
            </a:r>
          </a:p>
        </c:rich>
      </c:tx>
      <c:layout>
        <c:manualLayout>
          <c:xMode val="edge"/>
          <c:yMode val="edge"/>
          <c:x val="0.14261940936096765"/>
          <c:y val="3.1731735251871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pv_pct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Sheet1!$A$2:$A$35</c:f>
              <c:numCache>
                <c:formatCode>General</c:formatCode>
                <c:ptCount val="34"/>
                <c:pt idx="0">
                  <c:v>70.659300000000002</c:v>
                </c:pt>
                <c:pt idx="1">
                  <c:v>77.673699999999997</c:v>
                </c:pt>
                <c:pt idx="2">
                  <c:v>78.614699999999999</c:v>
                </c:pt>
                <c:pt idx="3">
                  <c:v>80.083399999999997</c:v>
                </c:pt>
                <c:pt idx="4">
                  <c:v>56.246499999999997</c:v>
                </c:pt>
                <c:pt idx="5">
                  <c:v>73.706900000000005</c:v>
                </c:pt>
                <c:pt idx="6">
                  <c:v>84.073499999999996</c:v>
                </c:pt>
                <c:pt idx="7">
                  <c:v>78.007099999999994</c:v>
                </c:pt>
                <c:pt idx="8">
                  <c:v>77.019000000000005</c:v>
                </c:pt>
                <c:pt idx="9">
                  <c:v>63.601100000000002</c:v>
                </c:pt>
                <c:pt idx="10">
                  <c:v>71.410700000000006</c:v>
                </c:pt>
                <c:pt idx="11">
                  <c:v>64.416899999999998</c:v>
                </c:pt>
                <c:pt idx="12">
                  <c:v>49.656100000000002</c:v>
                </c:pt>
                <c:pt idx="13">
                  <c:v>63.798900000000003</c:v>
                </c:pt>
                <c:pt idx="14">
                  <c:v>67.169399999999996</c:v>
                </c:pt>
                <c:pt idx="15">
                  <c:v>73.893799999999999</c:v>
                </c:pt>
                <c:pt idx="16">
                  <c:v>86.613100000000003</c:v>
                </c:pt>
                <c:pt idx="17">
                  <c:v>61.593899999999998</c:v>
                </c:pt>
                <c:pt idx="18">
                  <c:v>60.294699999999999</c:v>
                </c:pt>
                <c:pt idx="19">
                  <c:v>79.613399999999999</c:v>
                </c:pt>
                <c:pt idx="20">
                  <c:v>68.787000000000006</c:v>
                </c:pt>
                <c:pt idx="21">
                  <c:v>61.694600000000001</c:v>
                </c:pt>
                <c:pt idx="22">
                  <c:v>87.822000000000003</c:v>
                </c:pt>
                <c:pt idx="23">
                  <c:v>65.074799999999996</c:v>
                </c:pt>
                <c:pt idx="24">
                  <c:v>82.100300000000004</c:v>
                </c:pt>
                <c:pt idx="25">
                  <c:v>70.608999999999995</c:v>
                </c:pt>
                <c:pt idx="26">
                  <c:v>63.055799999999998</c:v>
                </c:pt>
                <c:pt idx="27">
                  <c:v>83.331199999999995</c:v>
                </c:pt>
                <c:pt idx="28">
                  <c:v>73.677300000000002</c:v>
                </c:pt>
                <c:pt idx="29">
                  <c:v>69.710099999999997</c:v>
                </c:pt>
                <c:pt idx="30">
                  <c:v>84.720799999999997</c:v>
                </c:pt>
                <c:pt idx="31">
                  <c:v>58.42</c:v>
                </c:pt>
                <c:pt idx="32">
                  <c:v>61.622799999999998</c:v>
                </c:pt>
                <c:pt idx="33">
                  <c:v>82.173000000000002</c:v>
                </c:pt>
              </c:numCache>
            </c:numRef>
          </c:xVal>
          <c:yVal>
            <c:numRef>
              <c:f>Sheet1!$B$2:$B$35</c:f>
              <c:numCache>
                <c:formatCode>General</c:formatCode>
                <c:ptCount val="34"/>
                <c:pt idx="0">
                  <c:v>6.0400000000000002E-2</c:v>
                </c:pt>
                <c:pt idx="1">
                  <c:v>0.5423</c:v>
                </c:pt>
                <c:pt idx="2">
                  <c:v>2.7124000000000001</c:v>
                </c:pt>
                <c:pt idx="3">
                  <c:v>3.9E-2</c:v>
                </c:pt>
                <c:pt idx="4">
                  <c:v>4.1500000000000002E-2</c:v>
                </c:pt>
                <c:pt idx="5">
                  <c:v>2.8899999999999999E-2</c:v>
                </c:pt>
                <c:pt idx="6">
                  <c:v>0</c:v>
                </c:pt>
                <c:pt idx="7">
                  <c:v>5.7000000000000002E-3</c:v>
                </c:pt>
                <c:pt idx="8">
                  <c:v>0.28799999999999998</c:v>
                </c:pt>
                <c:pt idx="9">
                  <c:v>0.47970000000000002</c:v>
                </c:pt>
                <c:pt idx="10">
                  <c:v>3.3599999999999998E-2</c:v>
                </c:pt>
                <c:pt idx="11">
                  <c:v>0.18</c:v>
                </c:pt>
                <c:pt idx="12">
                  <c:v>0.1013</c:v>
                </c:pt>
                <c:pt idx="13">
                  <c:v>2.2200000000000001E-2</c:v>
                </c:pt>
                <c:pt idx="14">
                  <c:v>6.3200000000000006E-2</c:v>
                </c:pt>
                <c:pt idx="15">
                  <c:v>0.18060000000000001</c:v>
                </c:pt>
                <c:pt idx="16">
                  <c:v>0</c:v>
                </c:pt>
                <c:pt idx="17">
                  <c:v>7.4700000000000003E-2</c:v>
                </c:pt>
                <c:pt idx="18">
                  <c:v>0.11849999999999999</c:v>
                </c:pt>
                <c:pt idx="19">
                  <c:v>1.7000000000000001E-2</c:v>
                </c:pt>
                <c:pt idx="20">
                  <c:v>1.8800000000000001E-2</c:v>
                </c:pt>
                <c:pt idx="21">
                  <c:v>1.7313000000000001</c:v>
                </c:pt>
                <c:pt idx="22">
                  <c:v>5.28E-2</c:v>
                </c:pt>
                <c:pt idx="23">
                  <c:v>0.1714</c:v>
                </c:pt>
                <c:pt idx="24">
                  <c:v>3.61E-2</c:v>
                </c:pt>
                <c:pt idx="25">
                  <c:v>2.3800000000000002E-2</c:v>
                </c:pt>
                <c:pt idx="26">
                  <c:v>0.30609999999999998</c:v>
                </c:pt>
                <c:pt idx="27">
                  <c:v>3.0424000000000002</c:v>
                </c:pt>
                <c:pt idx="28">
                  <c:v>0.17419999999999999</c:v>
                </c:pt>
                <c:pt idx="29">
                  <c:v>0.41220000000000001</c:v>
                </c:pt>
                <c:pt idx="30">
                  <c:v>0.74229999999999996</c:v>
                </c:pt>
                <c:pt idx="31">
                  <c:v>6.9199999999999998E-2</c:v>
                </c:pt>
                <c:pt idx="32">
                  <c:v>0.33739999999999998</c:v>
                </c:pt>
                <c:pt idx="33">
                  <c:v>0.13950000000000001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4E-4A8F-8E25-832FC138E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8840031"/>
        <c:axId val="498840511"/>
      </c:scatterChart>
      <c:valAx>
        <c:axId val="498840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840511"/>
        <c:crosses val="autoZero"/>
        <c:crossBetween val="midCat"/>
      </c:valAx>
      <c:valAx>
        <c:axId val="498840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8400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accent4">
                    <a:lumMod val="75000"/>
                  </a:schemeClr>
                </a:solidFill>
              </a:rPr>
              <a:t>2019 postal votes vs Voter turnout%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pv_pct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Sheet1!$A$2:$A$35</c:f>
              <c:numCache>
                <c:formatCode>General</c:formatCode>
                <c:ptCount val="34"/>
                <c:pt idx="0">
                  <c:v>70.659300000000002</c:v>
                </c:pt>
                <c:pt idx="1">
                  <c:v>77.673699999999997</c:v>
                </c:pt>
                <c:pt idx="2">
                  <c:v>78.614699999999999</c:v>
                </c:pt>
                <c:pt idx="3">
                  <c:v>80.083399999999997</c:v>
                </c:pt>
                <c:pt idx="4">
                  <c:v>56.246499999999997</c:v>
                </c:pt>
                <c:pt idx="5">
                  <c:v>73.706900000000005</c:v>
                </c:pt>
                <c:pt idx="6">
                  <c:v>84.073499999999996</c:v>
                </c:pt>
                <c:pt idx="7">
                  <c:v>78.007099999999994</c:v>
                </c:pt>
                <c:pt idx="8">
                  <c:v>77.019000000000005</c:v>
                </c:pt>
                <c:pt idx="9">
                  <c:v>63.601100000000002</c:v>
                </c:pt>
                <c:pt idx="10">
                  <c:v>71.410700000000006</c:v>
                </c:pt>
                <c:pt idx="11">
                  <c:v>64.416899999999998</c:v>
                </c:pt>
                <c:pt idx="12">
                  <c:v>49.656100000000002</c:v>
                </c:pt>
                <c:pt idx="13">
                  <c:v>63.798900000000003</c:v>
                </c:pt>
                <c:pt idx="14">
                  <c:v>67.169399999999996</c:v>
                </c:pt>
                <c:pt idx="15">
                  <c:v>73.893799999999999</c:v>
                </c:pt>
                <c:pt idx="16">
                  <c:v>86.613100000000003</c:v>
                </c:pt>
                <c:pt idx="17">
                  <c:v>61.593899999999998</c:v>
                </c:pt>
                <c:pt idx="18">
                  <c:v>60.294699999999999</c:v>
                </c:pt>
                <c:pt idx="19">
                  <c:v>79.613399999999999</c:v>
                </c:pt>
                <c:pt idx="20">
                  <c:v>68.787000000000006</c:v>
                </c:pt>
                <c:pt idx="21">
                  <c:v>61.694600000000001</c:v>
                </c:pt>
                <c:pt idx="22">
                  <c:v>87.822000000000003</c:v>
                </c:pt>
                <c:pt idx="23">
                  <c:v>65.074799999999996</c:v>
                </c:pt>
                <c:pt idx="24">
                  <c:v>82.100300000000004</c:v>
                </c:pt>
                <c:pt idx="25">
                  <c:v>70.608999999999995</c:v>
                </c:pt>
                <c:pt idx="26">
                  <c:v>63.055799999999998</c:v>
                </c:pt>
                <c:pt idx="27">
                  <c:v>83.331199999999995</c:v>
                </c:pt>
                <c:pt idx="28">
                  <c:v>73.677300000000002</c:v>
                </c:pt>
                <c:pt idx="29">
                  <c:v>69.710099999999997</c:v>
                </c:pt>
                <c:pt idx="30">
                  <c:v>84.720799999999997</c:v>
                </c:pt>
                <c:pt idx="31">
                  <c:v>58.42</c:v>
                </c:pt>
                <c:pt idx="32">
                  <c:v>61.622799999999998</c:v>
                </c:pt>
                <c:pt idx="33">
                  <c:v>82.173000000000002</c:v>
                </c:pt>
              </c:numCache>
            </c:numRef>
          </c:xVal>
          <c:yVal>
            <c:numRef>
              <c:f>Sheet1!$B$2:$B$35</c:f>
              <c:numCache>
                <c:formatCode>General</c:formatCode>
                <c:ptCount val="34"/>
                <c:pt idx="0">
                  <c:v>0.1042</c:v>
                </c:pt>
                <c:pt idx="1">
                  <c:v>0.71619999999999995</c:v>
                </c:pt>
                <c:pt idx="2">
                  <c:v>3.8513000000000002</c:v>
                </c:pt>
                <c:pt idx="3">
                  <c:v>0.29570000000000002</c:v>
                </c:pt>
                <c:pt idx="4">
                  <c:v>0.34139999999999998</c:v>
                </c:pt>
                <c:pt idx="5">
                  <c:v>7.9100000000000004E-2</c:v>
                </c:pt>
                <c:pt idx="6">
                  <c:v>2.9100000000000001E-2</c:v>
                </c:pt>
                <c:pt idx="7">
                  <c:v>3.2000000000000001E-2</c:v>
                </c:pt>
                <c:pt idx="8">
                  <c:v>0.2288</c:v>
                </c:pt>
                <c:pt idx="9">
                  <c:v>0.52210000000000001</c:v>
                </c:pt>
                <c:pt idx="10">
                  <c:v>0.4234</c:v>
                </c:pt>
                <c:pt idx="11">
                  <c:v>1.2716000000000001</c:v>
                </c:pt>
                <c:pt idx="12">
                  <c:v>1.2277</c:v>
                </c:pt>
                <c:pt idx="13">
                  <c:v>0.2576</c:v>
                </c:pt>
                <c:pt idx="14">
                  <c:v>0.24199999999999999</c:v>
                </c:pt>
                <c:pt idx="15">
                  <c:v>0.3609</c:v>
                </c:pt>
                <c:pt idx="16">
                  <c:v>0.28079999999999999</c:v>
                </c:pt>
                <c:pt idx="17">
                  <c:v>0.1996</c:v>
                </c:pt>
                <c:pt idx="18">
                  <c:v>0.39929999999999999</c:v>
                </c:pt>
                <c:pt idx="19">
                  <c:v>0.67530000000000001</c:v>
                </c:pt>
                <c:pt idx="20">
                  <c:v>0.17469999999999999</c:v>
                </c:pt>
                <c:pt idx="21">
                  <c:v>0.56859999999999999</c:v>
                </c:pt>
                <c:pt idx="22">
                  <c:v>0.41880000000000001</c:v>
                </c:pt>
                <c:pt idx="23">
                  <c:v>0.17549999999999999</c:v>
                </c:pt>
                <c:pt idx="24">
                  <c:v>6.4199999999999993E-2</c:v>
                </c:pt>
                <c:pt idx="25">
                  <c:v>0.41660000000000003</c:v>
                </c:pt>
                <c:pt idx="26">
                  <c:v>0.57189999999999996</c:v>
                </c:pt>
                <c:pt idx="27">
                  <c:v>3.3734999999999999</c:v>
                </c:pt>
                <c:pt idx="28">
                  <c:v>0.47689999999999999</c:v>
                </c:pt>
                <c:pt idx="29">
                  <c:v>9.1300000000000006E-2</c:v>
                </c:pt>
                <c:pt idx="30">
                  <c:v>0.50609999999999999</c:v>
                </c:pt>
                <c:pt idx="31">
                  <c:v>0.30149999999999999</c:v>
                </c:pt>
                <c:pt idx="32">
                  <c:v>1.3499000000000001</c:v>
                </c:pt>
                <c:pt idx="33">
                  <c:v>0.1918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E9-449B-B4C8-E4CAD10E8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4395615"/>
        <c:axId val="704392735"/>
      </c:scatterChart>
      <c:valAx>
        <c:axId val="704395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4392735"/>
        <c:crosses val="autoZero"/>
        <c:crossBetween val="midCat"/>
      </c:valAx>
      <c:valAx>
        <c:axId val="70439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43956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9C86-627F-4C53-8BCE-E1E2DB0CD2F1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CCDEB-D5FC-4CAA-ACBB-FF15A53380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845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24FA-0CAE-9D65-23BC-B35A8835A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93B39-CD36-0FFA-9AFB-56E0D0EAA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75FA4-93D7-31C4-1AD2-DEEC48ED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1FDD9-0CAE-0B59-B703-A714DEE8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27BEC-A5BC-68B7-0DA3-827AACD2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4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D8AC-2D2F-2C2A-9556-FA8561C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D0CDC-AA62-D7BF-B3A5-8C1C9040F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922B2-FEEB-F8DE-7EC7-9431B58F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59EC6-81A9-BECC-F468-C5CF83B5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30B55-F335-4F43-55A2-BEB481C0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03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D994D-55BB-4D1C-C9BA-4663C855B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3058-B176-4B1F-62D8-2C1428727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2EA89-5FBA-4D4A-2366-2EB71536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834C4-3FB8-679B-DC29-6041805F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EC34D-2A96-F919-8E79-A6D5E952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25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B5AA-8B28-E5A0-D1CA-F21C061C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5E29B-E23B-797E-781F-E7244B61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CA9C4-759B-9584-70B5-90363056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7C79B-BC28-3D15-418F-CE907B64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367D-FD86-C957-BAF1-118430ED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0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7D9-DC12-0010-3D42-B80CBD6A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A7CC7-1ACC-603D-9C63-00493118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0ECC6-7FB2-D17E-A426-CF58ADCF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39A34-5F97-DF13-CF82-D01FD3EA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EE7E4-E5BA-A6DA-224B-673E0A17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75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9728-85D1-19A4-3FFE-6AD1363C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5B0FF-A33A-C6DD-FDAE-17653D509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69C3D-3E86-D80C-ACDC-2610918D3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019EB-C39D-BFE4-7396-ED5CE71F8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16EE6-8775-B66E-E550-CA3DF6B1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FE708-30A0-5C25-CB3F-22B01070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9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7408-226E-69B1-DEDE-10D8C8CD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78B53-D2D6-645B-6272-4980FDDA3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9877B-8421-A64B-44E2-02FE5855A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5F0B4-E35C-57B6-97A8-D83673BEB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749B9-B1E6-10C0-2B37-DAB133D9D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7325B2-334B-1B96-16EF-6FCBE207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63DE0-C713-EE97-57C2-E558E1E2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1220FD-771A-AE82-C55F-AD1E67F2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17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BC4C-B068-333F-19FE-1ABCCCC1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2A47B4-82AE-9A19-330E-63C3F0D8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60062-DE95-2EF1-67EF-D77BBFCE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725EF-A302-5FF5-DEC6-17EA385F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02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5CDAC-02B0-2A07-C30A-8EF4AC2B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E216E-839C-2EB6-C2B9-A55C1EE3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5FD39-69D9-1DC6-DC70-519F4144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5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D68F-DD8D-3395-8284-F4F24CAD8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A25C-555F-6F8F-F763-155B7578B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F4A9B-73E9-0053-2991-5897A8E8D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8BF55-2E3E-DD15-E3D4-6DA75EAA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7383D-B3CB-709B-8CA9-A72CBFAC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FE322-C3A2-05E2-82F8-D10ACD01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33EB-5381-66F1-997B-D9569925E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1DCA6-F902-DFF9-12E6-39ACFD3FA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7207C-9D14-028A-3AB1-227E0EE5F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09E99-1D6E-EE39-E2EC-CFF21A9D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87D33-B974-1994-5359-604A73CB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4870-C842-809A-DE9F-577C8D5B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72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DE6B0-E81F-D93A-B927-73627AC39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F310C-92E2-FD04-B412-ADDA3720F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58AA-23E1-5FDF-A15B-B89DF1134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9927C-CFC5-4E0E-B5F3-58EC92A1EA42}" type="datetimeFigureOut">
              <a:rPr lang="en-IN" smtClean="0"/>
              <a:t>09-06-2024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650C8-CAB9-2E32-8783-D1E26A19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B9F62-5156-AA5C-5D7A-C5638244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D8D46-6DB6-47FD-A4A6-2BE194F3C1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14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BA7CAF-7760-E986-5AA9-2E4A97777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44" y="607717"/>
            <a:ext cx="7038111" cy="4021778"/>
          </a:xfrm>
          <a:prstGeom prst="ellipse">
            <a:avLst/>
          </a:prstGeom>
          <a:effectLst>
            <a:glow>
              <a:schemeClr val="accent1">
                <a:alpha val="40000"/>
              </a:schemeClr>
            </a:glow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4384D-75F2-D815-0E0E-673D2DD6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367" y="4082170"/>
            <a:ext cx="10517253" cy="2168113"/>
          </a:xfrm>
          <a:effectLst>
            <a:glow>
              <a:schemeClr val="bg1">
                <a:lumMod val="95000"/>
              </a:schemeClr>
            </a:glow>
          </a:effectLst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effectLst>
                  <a:glow rad="152400">
                    <a:schemeClr val="bg1">
                      <a:alpha val="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Insights from 2014 &amp; 2019 Lok Sabha Elections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050A0-7111-0AEF-21DC-991390EA64E1}"/>
              </a:ext>
            </a:extLst>
          </p:cNvPr>
          <p:cNvSpPr txBox="1"/>
          <p:nvPr/>
        </p:nvSpPr>
        <p:spPr>
          <a:xfrm>
            <a:off x="3773445" y="6250283"/>
            <a:ext cx="464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2">
                    <a:lumMod val="75000"/>
                  </a:schemeClr>
                </a:solidFill>
                <a:latin typeface="Papyrus" panose="03070502060502030205" pitchFamily="66" charset="0"/>
              </a:rPr>
              <a:t>Created by : Aniket Prakash Khade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DEBB2-BEB2-7A03-9862-C528C82B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5" y="206948"/>
            <a:ext cx="825622" cy="8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6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34826">
        <p14:reveal/>
      </p:transition>
    </mc:Choice>
    <mc:Fallback>
      <p:transition advTm="3482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E23-A310-7D2F-FB95-80269219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12" y="385674"/>
            <a:ext cx="10515600" cy="888322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Q4 : Which constituencies have voted for different parties in 2 elections </a:t>
            </a:r>
            <a:b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(list top 10 based on difference(2019-2014) in winner vote percentage in 2 elections)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5DBFA-F992-4E6E-5651-68032DAA1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18" y="1972638"/>
            <a:ext cx="10133363" cy="32980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0F8B16-74B8-96FC-7245-AD22FB7254F4}"/>
              </a:ext>
            </a:extLst>
          </p:cNvPr>
          <p:cNvSpPr txBox="1">
            <a:spLocks/>
          </p:cNvSpPr>
          <p:nvPr/>
        </p:nvSpPr>
        <p:spPr>
          <a:xfrm>
            <a:off x="685624" y="5759001"/>
            <a:ext cx="11163767" cy="795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Insights : Probably affected by local issues, candidate’s performance and appeal</a:t>
            </a:r>
          </a:p>
        </p:txBody>
      </p:sp>
    </p:spTree>
    <p:extLst>
      <p:ext uri="{BB962C8B-B14F-4D97-AF65-F5344CB8AC3E}">
        <p14:creationId xmlns:p14="http://schemas.microsoft.com/office/powerpoint/2010/main" val="403453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1F15-9930-4331-69AE-9CE2E8F8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843"/>
            <a:ext cx="10515600" cy="720364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Q5 : Top 5 candidates based on margin difference with runners in 2014 &amp; 2019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BEA07-4588-CA40-41ED-2344ED9819CE}"/>
              </a:ext>
            </a:extLst>
          </p:cNvPr>
          <p:cNvSpPr txBox="1"/>
          <p:nvPr/>
        </p:nvSpPr>
        <p:spPr>
          <a:xfrm>
            <a:off x="533215" y="2267080"/>
            <a:ext cx="79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77029-55A9-A533-1BF9-E26C60112F00}"/>
              </a:ext>
            </a:extLst>
          </p:cNvPr>
          <p:cNvSpPr txBox="1"/>
          <p:nvPr/>
        </p:nvSpPr>
        <p:spPr>
          <a:xfrm>
            <a:off x="533215" y="4568356"/>
            <a:ext cx="79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3974E-1455-6AD0-E9F9-95B7BB1E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07" y="4000552"/>
            <a:ext cx="9889611" cy="1504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F0863E-1638-9555-690B-E8509D4BE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07" y="1653294"/>
            <a:ext cx="9889611" cy="15124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3DFDE09-AB11-E5A3-6157-91ADD5E1EC28}"/>
              </a:ext>
            </a:extLst>
          </p:cNvPr>
          <p:cNvSpPr txBox="1">
            <a:spLocks/>
          </p:cNvSpPr>
          <p:nvPr/>
        </p:nvSpPr>
        <p:spPr>
          <a:xfrm>
            <a:off x="685624" y="5759001"/>
            <a:ext cx="11163767" cy="795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Insights : All the winning candidates are from BJP showing BJP’s strong hold on these PCs.</a:t>
            </a:r>
          </a:p>
        </p:txBody>
      </p:sp>
    </p:spTree>
    <p:extLst>
      <p:ext uri="{BB962C8B-B14F-4D97-AF65-F5344CB8AC3E}">
        <p14:creationId xmlns:p14="http://schemas.microsoft.com/office/powerpoint/2010/main" val="2316128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0CA8-EB50-72A4-6B8F-CC328C81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549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Q6 : Percentage split of votes of parties between 2014 vs 2019 at national level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CF2FB-9695-9256-2A64-61A4F927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9" y="1129098"/>
            <a:ext cx="4642704" cy="3319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82FBAA-F049-4158-40B7-013DADA4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629" y="1037691"/>
            <a:ext cx="3607655" cy="3065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C5C3D6-A856-574A-DFAB-D82E83826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311" y="3427548"/>
            <a:ext cx="3827689" cy="30653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E13780D-E9B7-194E-E390-C6AA064F705B}"/>
              </a:ext>
            </a:extLst>
          </p:cNvPr>
          <p:cNvSpPr txBox="1">
            <a:spLocks/>
          </p:cNvSpPr>
          <p:nvPr/>
        </p:nvSpPr>
        <p:spPr>
          <a:xfrm>
            <a:off x="678095" y="4786698"/>
            <a:ext cx="7058346" cy="144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Insights : BJP’s vote share increased by 6% and INC’s vote share increased by 1%.</a:t>
            </a:r>
          </a:p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Few regional parties lost vote share in 2019 compared to 2014</a:t>
            </a:r>
          </a:p>
        </p:txBody>
      </p:sp>
    </p:spTree>
    <p:extLst>
      <p:ext uri="{BB962C8B-B14F-4D97-AF65-F5344CB8AC3E}">
        <p14:creationId xmlns:p14="http://schemas.microsoft.com/office/powerpoint/2010/main" val="307752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EEA7-522A-7C75-7809-27C91CE0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Q7 : Percentage split of votes of parties between 2014 vs 2019 at state level</a:t>
            </a:r>
            <a:endParaRPr lang="en-IN" sz="240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ECCE4B2A-42B5-FEAA-5767-D212985E89D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08263074"/>
                  </p:ext>
                </p:extLst>
              </p:nvPr>
            </p:nvGraphicFramePr>
            <p:xfrm>
              <a:off x="-113016" y="0"/>
              <a:ext cx="12305016" cy="716108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Content Placeholder 9">
                <a:extLst>
                  <a:ext uri="{FF2B5EF4-FFF2-40B4-BE49-F238E27FC236}">
                    <a16:creationId xmlns:a16="http://schemas.microsoft.com/office/drawing/2014/main" id="{ECCE4B2A-42B5-FEAA-5767-D212985E89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3016" y="0"/>
                <a:ext cx="12305016" cy="71610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24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8984-0B42-8D57-C59F-B2D383C1A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339"/>
            <a:ext cx="10515600" cy="820656"/>
          </a:xfrm>
        </p:spPr>
        <p:txBody>
          <a:bodyPr>
            <a:normAutofit/>
          </a:bodyPr>
          <a:lstStyle/>
          <a:p>
            <a:pPr algn="ctr"/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Q8 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Top 5 constituencies for 2 major national parties where they have gained vote share in 2019 as compared to 2014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70EEF-40A0-DE74-9017-60CC6F74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30" y="1519177"/>
            <a:ext cx="4624218" cy="1487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B33CC-90B0-AA4D-1E9A-4DEF867B9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30" y="4028442"/>
            <a:ext cx="4624218" cy="1523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220F0-3E69-728E-F3BB-BD6B4E8CADEE}"/>
              </a:ext>
            </a:extLst>
          </p:cNvPr>
          <p:cNvSpPr txBox="1"/>
          <p:nvPr/>
        </p:nvSpPr>
        <p:spPr>
          <a:xfrm>
            <a:off x="482885" y="2136386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BJP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B7350-FC2A-2DFE-DA9F-B78479B9F871}"/>
              </a:ext>
            </a:extLst>
          </p:cNvPr>
          <p:cNvSpPr txBox="1"/>
          <p:nvPr/>
        </p:nvSpPr>
        <p:spPr>
          <a:xfrm>
            <a:off x="482886" y="4658641"/>
            <a:ext cx="98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INC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E619E8-568C-25FC-6B42-A2BFFBEC8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998" y="994114"/>
            <a:ext cx="4214417" cy="2494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6F1F3-C929-B114-335C-D64A5833D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999" y="3542996"/>
            <a:ext cx="4214416" cy="249437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98ED2F9-8733-5E4A-99E9-783343D75372}"/>
              </a:ext>
            </a:extLst>
          </p:cNvPr>
          <p:cNvSpPr/>
          <p:nvPr/>
        </p:nvSpPr>
        <p:spPr>
          <a:xfrm>
            <a:off x="6384390" y="2109758"/>
            <a:ext cx="410966" cy="263088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C90F10C-92C4-3395-B117-16442421552E}"/>
              </a:ext>
            </a:extLst>
          </p:cNvPr>
          <p:cNvSpPr/>
          <p:nvPr/>
        </p:nvSpPr>
        <p:spPr>
          <a:xfrm>
            <a:off x="6384390" y="4580219"/>
            <a:ext cx="410966" cy="263088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8897E1-28A8-2DE8-840C-5D04B62CF0BC}"/>
              </a:ext>
            </a:extLst>
          </p:cNvPr>
          <p:cNvSpPr txBox="1">
            <a:spLocks/>
          </p:cNvSpPr>
          <p:nvPr/>
        </p:nvSpPr>
        <p:spPr>
          <a:xfrm>
            <a:off x="1324367" y="5993619"/>
            <a:ext cx="10387173" cy="820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Insights : Both BJP &amp; INC had alliance with regional parties , anti-incumbency is also a factor.</a:t>
            </a:r>
          </a:p>
        </p:txBody>
      </p:sp>
    </p:spTree>
    <p:extLst>
      <p:ext uri="{BB962C8B-B14F-4D97-AF65-F5344CB8AC3E}">
        <p14:creationId xmlns:p14="http://schemas.microsoft.com/office/powerpoint/2010/main" val="391410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8984-0B42-8D57-C59F-B2D383C1A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03" y="130997"/>
            <a:ext cx="10042133" cy="814658"/>
          </a:xfrm>
        </p:spPr>
        <p:txBody>
          <a:bodyPr>
            <a:noAutofit/>
          </a:bodyPr>
          <a:lstStyle/>
          <a:p>
            <a:pPr algn="ctr"/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Q9 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Top 5 constituencies for 2 major national parties where they have lost vote  share in 2019 as compared to 2014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220F0-3E69-728E-F3BB-BD6B4E8CADEE}"/>
              </a:ext>
            </a:extLst>
          </p:cNvPr>
          <p:cNvSpPr txBox="1"/>
          <p:nvPr/>
        </p:nvSpPr>
        <p:spPr>
          <a:xfrm>
            <a:off x="251254" y="2064195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BJP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B7350-FC2A-2DFE-DA9F-B78479B9F871}"/>
              </a:ext>
            </a:extLst>
          </p:cNvPr>
          <p:cNvSpPr txBox="1"/>
          <p:nvPr/>
        </p:nvSpPr>
        <p:spPr>
          <a:xfrm>
            <a:off x="251254" y="4515282"/>
            <a:ext cx="98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INC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C1DFF-89BD-ACA1-E923-B9BE67E2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458176"/>
            <a:ext cx="4858428" cy="1581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A49679-242D-3285-932A-C78836D3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72" y="3927709"/>
            <a:ext cx="4858428" cy="1600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BF84DC-33B9-DB1B-96F9-3B5DC7201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604" y="945640"/>
            <a:ext cx="4062573" cy="2424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CD816D-E243-6BDA-CDB5-15974FD1A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604" y="3487537"/>
            <a:ext cx="4062573" cy="242482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61A02F0-6CEB-0448-B628-C8A41E07ADF1}"/>
              </a:ext>
            </a:extLst>
          </p:cNvPr>
          <p:cNvSpPr/>
          <p:nvPr/>
        </p:nvSpPr>
        <p:spPr>
          <a:xfrm>
            <a:off x="6363441" y="2025320"/>
            <a:ext cx="410966" cy="263088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4F652CC-9C16-E985-711E-82F9E09C9E70}"/>
              </a:ext>
            </a:extLst>
          </p:cNvPr>
          <p:cNvSpPr/>
          <p:nvPr/>
        </p:nvSpPr>
        <p:spPr>
          <a:xfrm>
            <a:off x="6320319" y="4596376"/>
            <a:ext cx="410966" cy="263088"/>
          </a:xfrm>
          <a:prstGeom prst="rightArrow">
            <a:avLst>
              <a:gd name="adj1" fmla="val 50000"/>
              <a:gd name="adj2" fmla="val 61715"/>
            </a:avLst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FF5766-38F7-89AE-3B1B-3C9BF75A0BB8}"/>
              </a:ext>
            </a:extLst>
          </p:cNvPr>
          <p:cNvSpPr txBox="1">
            <a:spLocks/>
          </p:cNvSpPr>
          <p:nvPr/>
        </p:nvSpPr>
        <p:spPr>
          <a:xfrm>
            <a:off x="1324367" y="5993619"/>
            <a:ext cx="10387173" cy="820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Insights : Factors like alliance, candidates switching parties, anti-incumbency play a major role.</a:t>
            </a:r>
          </a:p>
        </p:txBody>
      </p:sp>
    </p:spTree>
    <p:extLst>
      <p:ext uri="{BB962C8B-B14F-4D97-AF65-F5344CB8AC3E}">
        <p14:creationId xmlns:p14="http://schemas.microsoft.com/office/powerpoint/2010/main" val="390807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400F-54C7-2507-0324-89E40A34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188" y="258722"/>
            <a:ext cx="7247562" cy="67864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Q10. Which constituency voted the most for NOTA ?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DC6EF-BF12-1535-AE5B-0B04B372ACDE}"/>
              </a:ext>
            </a:extLst>
          </p:cNvPr>
          <p:cNvSpPr txBox="1"/>
          <p:nvPr/>
        </p:nvSpPr>
        <p:spPr>
          <a:xfrm>
            <a:off x="586540" y="2073021"/>
            <a:ext cx="99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DF98B-8315-2394-AC77-4EC08D464DDD}"/>
              </a:ext>
            </a:extLst>
          </p:cNvPr>
          <p:cNvSpPr txBox="1"/>
          <p:nvPr/>
        </p:nvSpPr>
        <p:spPr>
          <a:xfrm>
            <a:off x="586539" y="4115995"/>
            <a:ext cx="99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2019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8FB801-A10D-EBEA-61FB-B164AAC0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32" y="1612127"/>
            <a:ext cx="4847346" cy="13653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537A0F-9F6B-9D9A-F5DE-8DB4CCF52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32" y="3792848"/>
            <a:ext cx="4847346" cy="13849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69D542-6072-5D06-7D12-E1306CE6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168" y="1347922"/>
            <a:ext cx="4725059" cy="18195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CA22D9-B7E3-B5FA-EEE4-A228C9977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167" y="3578007"/>
            <a:ext cx="4725059" cy="1800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52F6E1-041A-5445-A862-A71F3F9C889E}"/>
              </a:ext>
            </a:extLst>
          </p:cNvPr>
          <p:cNvSpPr txBox="1"/>
          <p:nvPr/>
        </p:nvSpPr>
        <p:spPr>
          <a:xfrm>
            <a:off x="1111773" y="5778363"/>
            <a:ext cx="9968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 2014, Tamil Nadu's Nilgiris voted the most for NOTA with 46559 votes</a:t>
            </a:r>
          </a:p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 2019, Bihar’s  Gopalganj voted the most for NOTA with 51660 votes</a:t>
            </a:r>
          </a:p>
          <a:p>
            <a:pPr algn="ctr"/>
            <a:endParaRPr lang="en-IN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23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5559-AEB3-5549-6240-D4836C07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80"/>
            <a:ext cx="10515600" cy="965654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Q11 : Which constituencies have elected candidates whose party has less than          10% vote share at state level in 2019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A37C1-FF93-B44E-67EE-4260F205E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258" y="965654"/>
            <a:ext cx="6995272" cy="5737266"/>
          </a:xfrm>
        </p:spPr>
      </p:pic>
    </p:spTree>
    <p:extLst>
      <p:ext uri="{BB962C8B-B14F-4D97-AF65-F5344CB8AC3E}">
        <p14:creationId xmlns:p14="http://schemas.microsoft.com/office/powerpoint/2010/main" val="3559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3189-40B5-0C9B-16D0-46F00E08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72" y="554633"/>
            <a:ext cx="7841656" cy="65563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Correlation between GDP, Literacy% of a state &amp; Voter turnout %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ACA8A65-DD45-76DA-76AA-E55C4323B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3017948"/>
              </p:ext>
            </p:extLst>
          </p:nvPr>
        </p:nvGraphicFramePr>
        <p:xfrm>
          <a:off x="777983" y="1642533"/>
          <a:ext cx="5015024" cy="3242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7767177-4F44-C24E-2729-2D4CFC0BA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52832"/>
              </p:ext>
            </p:extLst>
          </p:nvPr>
        </p:nvGraphicFramePr>
        <p:xfrm>
          <a:off x="6409268" y="1585647"/>
          <a:ext cx="5015023" cy="335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0F2DB9D-FAD3-284A-46E1-05C3816F8BD4}"/>
              </a:ext>
            </a:extLst>
          </p:cNvPr>
          <p:cNvSpPr txBox="1"/>
          <p:nvPr/>
        </p:nvSpPr>
        <p:spPr>
          <a:xfrm>
            <a:off x="7687733" y="5037266"/>
            <a:ext cx="3208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Moderate Negative Correlation (-0.437)</a:t>
            </a:r>
          </a:p>
          <a:p>
            <a:endParaRPr lang="en-IN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2DB59D-3461-4AC3-E7BA-2D38ABF94163}"/>
              </a:ext>
            </a:extLst>
          </p:cNvPr>
          <p:cNvSpPr txBox="1"/>
          <p:nvPr/>
        </p:nvSpPr>
        <p:spPr>
          <a:xfrm>
            <a:off x="2252132" y="5037266"/>
            <a:ext cx="2506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Weak Correlation  (0.139)</a:t>
            </a:r>
          </a:p>
          <a:p>
            <a:endParaRPr lang="en-IN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31362-D086-9A14-1B73-9140513336D3}"/>
              </a:ext>
            </a:extLst>
          </p:cNvPr>
          <p:cNvSpPr txBox="1"/>
          <p:nvPr/>
        </p:nvSpPr>
        <p:spPr>
          <a:xfrm>
            <a:off x="6878356" y="5510083"/>
            <a:ext cx="4478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As GDP increases, the voter turnout tends to decrease, and vice versa, to a moderate extent.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7CAB7-670C-2571-067A-8B6147845F92}"/>
              </a:ext>
            </a:extLst>
          </p:cNvPr>
          <p:cNvSpPr txBox="1"/>
          <p:nvPr/>
        </p:nvSpPr>
        <p:spPr>
          <a:xfrm>
            <a:off x="972383" y="5472370"/>
            <a:ext cx="462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No clear trend observed, the voter turnout ratio has instances of both high and low values across a similar range of literacy percentages.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354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3189-40B5-0C9B-16D0-46F00E08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407" y="543110"/>
            <a:ext cx="8449186" cy="655638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Correlation between Postal votes% &amp; Voter turnout % by state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2DB59D-3461-4AC3-E7BA-2D38ABF94163}"/>
              </a:ext>
            </a:extLst>
          </p:cNvPr>
          <p:cNvSpPr txBox="1"/>
          <p:nvPr/>
        </p:nvSpPr>
        <p:spPr>
          <a:xfrm>
            <a:off x="2252131" y="5233256"/>
            <a:ext cx="2506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Weak Correlation  (0.1652)</a:t>
            </a:r>
          </a:p>
          <a:p>
            <a:endParaRPr lang="en-IN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1833866-135F-C9F5-352E-EA834380A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799896"/>
              </p:ext>
            </p:extLst>
          </p:nvPr>
        </p:nvGraphicFramePr>
        <p:xfrm>
          <a:off x="633574" y="1712786"/>
          <a:ext cx="5089132" cy="329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0D9ED8D-4F64-057E-7023-942910CBD8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965756"/>
              </p:ext>
            </p:extLst>
          </p:nvPr>
        </p:nvGraphicFramePr>
        <p:xfrm>
          <a:off x="6337299" y="1715784"/>
          <a:ext cx="5221127" cy="329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2DBCBC5-5771-C1B5-60D5-AAD65D47FA73}"/>
              </a:ext>
            </a:extLst>
          </p:cNvPr>
          <p:cNvSpPr txBox="1"/>
          <p:nvPr/>
        </p:nvSpPr>
        <p:spPr>
          <a:xfrm>
            <a:off x="7833497" y="5233256"/>
            <a:ext cx="2506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Weak Correlation  (0.0730 )</a:t>
            </a:r>
          </a:p>
          <a:p>
            <a:endParaRPr lang="en-IN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D65D2-3D41-5A06-EC00-CDBF144EB985}"/>
              </a:ext>
            </a:extLst>
          </p:cNvPr>
          <p:cNvSpPr txBox="1"/>
          <p:nvPr/>
        </p:nvSpPr>
        <p:spPr>
          <a:xfrm>
            <a:off x="1111773" y="5778363"/>
            <a:ext cx="99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There is no linear relationship between postal votes and voter turnout percentages for both 2014 and 2019.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747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E895-14C9-1ECC-4BF6-ECCDD39C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1293-FF0E-67D3-9C6B-C94613165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420" y="2141537"/>
            <a:ext cx="4777483" cy="4351338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 statement</a:t>
            </a:r>
          </a:p>
          <a:p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overview &amp; tools used</a:t>
            </a:r>
          </a:p>
          <a:p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Primary Analysis</a:t>
            </a:r>
          </a:p>
          <a:p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Secondary Analysis</a:t>
            </a:r>
          </a:p>
          <a:p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068249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23885">
        <p14:reveal/>
      </p:transition>
    </mc:Choice>
    <mc:Fallback>
      <p:transition advTm="23885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233F-9C96-7FF1-ADA6-0458AB687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15" y="601430"/>
            <a:ext cx="10515600" cy="68283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Recommendations for increasing voter turn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51DF3-7262-49D9-DECF-2E1A94A9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752" y="2568539"/>
            <a:ext cx="6390526" cy="3341296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Voter Education and Awareness</a:t>
            </a:r>
          </a:p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Incentives and Recognition</a:t>
            </a:r>
          </a:p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Awareness at college &amp; university level</a:t>
            </a:r>
          </a:p>
          <a:p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29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233F-9C96-7FF1-ADA6-0458AB687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444"/>
            <a:ext cx="10515600" cy="68283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48DF1-059D-C385-466D-89785B35D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22" y="2465369"/>
            <a:ext cx="1927261" cy="1927261"/>
          </a:xfrm>
          <a:effectLst>
            <a:glow rad="1358900">
              <a:schemeClr val="accent1">
                <a:lumMod val="60000"/>
                <a:lumOff val="40000"/>
                <a:alpha val="19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07982-E19B-784F-38D9-8A1682591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19" y="2465369"/>
            <a:ext cx="1927261" cy="1927261"/>
          </a:xfrm>
          <a:prstGeom prst="rect">
            <a:avLst/>
          </a:prstGeom>
          <a:effectLst>
            <a:glow rad="1358900">
              <a:schemeClr val="accent1">
                <a:lumMod val="60000"/>
                <a:lumOff val="40000"/>
                <a:alpha val="1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07845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8A2E-78B7-49EC-6305-218C56CE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290A9-B7C3-7787-E8FD-7F94EF9D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50" y="2236590"/>
            <a:ext cx="2106857" cy="2061724"/>
          </a:xfrm>
          <a:effectLst>
            <a:glow rad="1358900">
              <a:schemeClr val="accent1">
                <a:lumMod val="60000"/>
                <a:lumOff val="40000"/>
                <a:alpha val="19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E401D-0C68-9F89-3D40-52B709007697}"/>
              </a:ext>
            </a:extLst>
          </p:cNvPr>
          <p:cNvSpPr txBox="1"/>
          <p:nvPr/>
        </p:nvSpPr>
        <p:spPr>
          <a:xfrm>
            <a:off x="1504835" y="4541510"/>
            <a:ext cx="2589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AtliQ Media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1A8DF8-1626-5893-81C4-6FADC2BA88C9}"/>
              </a:ext>
            </a:extLst>
          </p:cNvPr>
          <p:cNvCxnSpPr/>
          <p:nvPr/>
        </p:nvCxnSpPr>
        <p:spPr>
          <a:xfrm>
            <a:off x="1504835" y="4458984"/>
            <a:ext cx="2589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EF7C83-E216-C27F-7CED-0CB9AC902E96}"/>
              </a:ext>
            </a:extLst>
          </p:cNvPr>
          <p:cNvSpPr txBox="1"/>
          <p:nvPr/>
        </p:nvSpPr>
        <p:spPr>
          <a:xfrm>
            <a:off x="4933210" y="2927846"/>
            <a:ext cx="6329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AtliQ Media is a private media company and they wanted to telecast as show on Lok Sabha Elections 2024 in India. Unlike other channels they do not want to have a debate on who is going to with this election, they rather wanted to present insights from 2014 &amp; 2019 elections without any bias and discuss less explored themes like voter turnout percentage in India. </a:t>
            </a:r>
          </a:p>
        </p:txBody>
      </p:sp>
    </p:spTree>
    <p:extLst>
      <p:ext uri="{BB962C8B-B14F-4D97-AF65-F5344CB8AC3E}">
        <p14:creationId xmlns:p14="http://schemas.microsoft.com/office/powerpoint/2010/main" val="123703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4A84-E9F7-CEB0-121A-757FF99E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Regarding Data &amp;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53F2C-7A3D-E2D9-306C-876A27129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332" y="1825625"/>
            <a:ext cx="9617467" cy="4351338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Few states have same constituency names so we created a column for unique parliamentary constituency.</a:t>
            </a:r>
          </a:p>
          <a:p>
            <a:r>
              <a:rPr lang="en-IN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2014 Andhra Pradesh went under bifurcation. For simplicity, all constituencies from that year are attributed to Telangana state rather than Andhra Pradesh.</a:t>
            </a:r>
          </a:p>
          <a:p>
            <a:r>
              <a:rPr lang="en-IN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Please note : In 2014 dataset data of Odisha &amp; Chhattisgarh is missing.</a:t>
            </a:r>
          </a:p>
          <a:p>
            <a:r>
              <a:rPr lang="en-IN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MySQL for querying &amp; analysing data &amp; Power BI for creating visuals/charts.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88BCC-BDBC-4936-8664-2E47C3957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64" y="4331895"/>
            <a:ext cx="2504342" cy="1288176"/>
          </a:xfrm>
          <a:prstGeom prst="rect">
            <a:avLst/>
          </a:prstGeom>
          <a:effectLst>
            <a:glow rad="1358900">
              <a:schemeClr val="accent1">
                <a:lumMod val="60000"/>
                <a:lumOff val="40000"/>
                <a:alpha val="19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BE5872-03B2-B1C1-8736-0CD7A3A20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94" y="4330760"/>
            <a:ext cx="2302342" cy="1289311"/>
          </a:xfrm>
          <a:prstGeom prst="rect">
            <a:avLst/>
          </a:prstGeom>
          <a:effectLst>
            <a:glow rad="1358900">
              <a:schemeClr val="accent1">
                <a:lumMod val="60000"/>
                <a:lumOff val="40000"/>
                <a:alpha val="1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1781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41565">
        <p14:reveal/>
      </p:transition>
    </mc:Choice>
    <mc:Fallback>
      <p:transition advTm="4156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A822-7395-3807-4C59-8D3DE1ADB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817"/>
            <a:ext cx="10515600" cy="79585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Q1 :  Top 5 constituencies of 2014 &amp; 2019 in terms of voter turn out ratio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5032E9-712F-58F0-BBE4-36667DE50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811" y="1266284"/>
            <a:ext cx="4710892" cy="180034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892F0-17FE-1D2D-62A0-61DE8EE99B58}"/>
              </a:ext>
            </a:extLst>
          </p:cNvPr>
          <p:cNvSpPr txBox="1"/>
          <p:nvPr/>
        </p:nvSpPr>
        <p:spPr>
          <a:xfrm>
            <a:off x="449318" y="1997865"/>
            <a:ext cx="777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2014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28161-1B8C-2E54-3E84-FA93477B1F16}"/>
              </a:ext>
            </a:extLst>
          </p:cNvPr>
          <p:cNvSpPr txBox="1"/>
          <p:nvPr/>
        </p:nvSpPr>
        <p:spPr>
          <a:xfrm>
            <a:off x="452164" y="4349291"/>
            <a:ext cx="86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2019</a:t>
            </a:r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12ADC3C-EF76-A390-1A7F-00F7E6812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80" y="3646417"/>
            <a:ext cx="4710892" cy="16290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71535C-C4A8-ECAF-DFC6-E7C3F88F2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466" y="955694"/>
            <a:ext cx="3958043" cy="22105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BD2D6B6-D6E2-E1BC-EE4B-07E52669E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465" y="3429000"/>
            <a:ext cx="3958043" cy="2210525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E0B7BE5C-54D7-9511-59AC-C3C622D3929C}"/>
              </a:ext>
            </a:extLst>
          </p:cNvPr>
          <p:cNvSpPr/>
          <p:nvPr/>
        </p:nvSpPr>
        <p:spPr>
          <a:xfrm>
            <a:off x="6371415" y="2049792"/>
            <a:ext cx="410966" cy="263088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C019A5C-A309-3395-4182-BEB0696C4E12}"/>
              </a:ext>
            </a:extLst>
          </p:cNvPr>
          <p:cNvSpPr/>
          <p:nvPr/>
        </p:nvSpPr>
        <p:spPr>
          <a:xfrm>
            <a:off x="6355285" y="4402413"/>
            <a:ext cx="410966" cy="263088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8B1BD-4CC6-31EE-FD71-17E2FA027FCE}"/>
              </a:ext>
            </a:extLst>
          </p:cNvPr>
          <p:cNvSpPr txBox="1">
            <a:spLocks/>
          </p:cNvSpPr>
          <p:nvPr/>
        </p:nvSpPr>
        <p:spPr>
          <a:xfrm>
            <a:off x="685624" y="5759001"/>
            <a:ext cx="11163767" cy="795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Insights : Constituencies from North eastern states dominate the list, Assam’s Dhubri constituency being the highest for both the elections. </a:t>
            </a:r>
          </a:p>
        </p:txBody>
      </p:sp>
    </p:spTree>
    <p:extLst>
      <p:ext uri="{BB962C8B-B14F-4D97-AF65-F5344CB8AC3E}">
        <p14:creationId xmlns:p14="http://schemas.microsoft.com/office/powerpoint/2010/main" val="325533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38606">
        <p14:reveal/>
      </p:transition>
    </mc:Choice>
    <mc:Fallback>
      <p:transition advTm="3860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A822-7395-3807-4C59-8D3DE1ADB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5" y="140367"/>
            <a:ext cx="10418851" cy="70451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Q1 :  Bottom 5 constituencies of 2014 &amp; 2019 in terms of voter turn out ratio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892F0-17FE-1D2D-62A0-61DE8EE99B58}"/>
              </a:ext>
            </a:extLst>
          </p:cNvPr>
          <p:cNvSpPr txBox="1"/>
          <p:nvPr/>
        </p:nvSpPr>
        <p:spPr>
          <a:xfrm>
            <a:off x="539348" y="2009988"/>
            <a:ext cx="946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2014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28161-1B8C-2E54-3E84-FA93477B1F16}"/>
              </a:ext>
            </a:extLst>
          </p:cNvPr>
          <p:cNvSpPr txBox="1"/>
          <p:nvPr/>
        </p:nvSpPr>
        <p:spPr>
          <a:xfrm>
            <a:off x="539348" y="4346170"/>
            <a:ext cx="74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2019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0F135F-DFF9-AC98-9A1A-3A1313227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92" y="1313064"/>
            <a:ext cx="4710894" cy="1703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4DC596-4A2F-599E-1919-51D3EE0F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92" y="3772143"/>
            <a:ext cx="4710894" cy="15891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01B7ED-0C86-C569-5854-2227097C1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278" y="974680"/>
            <a:ext cx="3974000" cy="22135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39D1-E8A0-0214-AC41-BDF13828E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570" y="3369434"/>
            <a:ext cx="3989708" cy="221358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062D1306-6363-2CB8-E178-011DE6590336}"/>
              </a:ext>
            </a:extLst>
          </p:cNvPr>
          <p:cNvSpPr/>
          <p:nvPr/>
        </p:nvSpPr>
        <p:spPr>
          <a:xfrm>
            <a:off x="6639980" y="2063110"/>
            <a:ext cx="410966" cy="263088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F35169A-6ECE-0D5F-825C-B1A7633DE717}"/>
              </a:ext>
            </a:extLst>
          </p:cNvPr>
          <p:cNvSpPr/>
          <p:nvPr/>
        </p:nvSpPr>
        <p:spPr>
          <a:xfrm>
            <a:off x="6639980" y="4435151"/>
            <a:ext cx="410966" cy="263088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DD8A9C-57D3-25B5-88FD-47A2EECECA19}"/>
              </a:ext>
            </a:extLst>
          </p:cNvPr>
          <p:cNvSpPr txBox="1">
            <a:spLocks/>
          </p:cNvSpPr>
          <p:nvPr/>
        </p:nvSpPr>
        <p:spPr>
          <a:xfrm>
            <a:off x="685624" y="5759001"/>
            <a:ext cx="11163767" cy="795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Insights : Jammu &amp; Kashmir with the lowest VTR ; reasons being Security issues, political instability, boycotts, etc.</a:t>
            </a:r>
          </a:p>
        </p:txBody>
      </p:sp>
    </p:spTree>
    <p:extLst>
      <p:ext uri="{BB962C8B-B14F-4D97-AF65-F5344CB8AC3E}">
        <p14:creationId xmlns:p14="http://schemas.microsoft.com/office/powerpoint/2010/main" val="419374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ECFC-7331-7959-5F07-A63735CD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17" y="103000"/>
            <a:ext cx="7329755" cy="71366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Q2 : Top 5 states of 2014  &amp; 2019 by voter turn out ratio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173AC-9DD9-63F5-369F-39338F09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95" y="1224258"/>
            <a:ext cx="4524801" cy="1535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37B939-680D-B6A0-C404-B2C3DA709542}"/>
              </a:ext>
            </a:extLst>
          </p:cNvPr>
          <p:cNvSpPr txBox="1"/>
          <p:nvPr/>
        </p:nvSpPr>
        <p:spPr>
          <a:xfrm>
            <a:off x="471924" y="1715630"/>
            <a:ext cx="9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198C6-9890-AA11-21A4-1A84677D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95" y="3647992"/>
            <a:ext cx="4524800" cy="1721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D3FD17-6594-AAEC-9FD3-681BD963FF0B}"/>
              </a:ext>
            </a:extLst>
          </p:cNvPr>
          <p:cNvSpPr txBox="1"/>
          <p:nvPr/>
        </p:nvSpPr>
        <p:spPr>
          <a:xfrm>
            <a:off x="471924" y="4108500"/>
            <a:ext cx="9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552CB4-910B-091E-7349-A973A0FE6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223" y="776417"/>
            <a:ext cx="4249728" cy="24459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71A033-A0D1-629B-DCF0-89A479D4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944" y="3327420"/>
            <a:ext cx="4231007" cy="2445908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59FC63B1-2EBD-FEDF-F598-1141B1B7C5BD}"/>
              </a:ext>
            </a:extLst>
          </p:cNvPr>
          <p:cNvSpPr/>
          <p:nvPr/>
        </p:nvSpPr>
        <p:spPr>
          <a:xfrm>
            <a:off x="6166236" y="1942413"/>
            <a:ext cx="410966" cy="263088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CC73AB9-5212-1261-189D-C75DC655E98C}"/>
              </a:ext>
            </a:extLst>
          </p:cNvPr>
          <p:cNvSpPr/>
          <p:nvPr/>
        </p:nvSpPr>
        <p:spPr>
          <a:xfrm>
            <a:off x="6166236" y="4457003"/>
            <a:ext cx="410966" cy="263088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BA3078-A9B0-54CF-ED0A-FF41E1795964}"/>
              </a:ext>
            </a:extLst>
          </p:cNvPr>
          <p:cNvSpPr txBox="1">
            <a:spLocks/>
          </p:cNvSpPr>
          <p:nvPr/>
        </p:nvSpPr>
        <p:spPr>
          <a:xfrm>
            <a:off x="685624" y="5759001"/>
            <a:ext cx="11163767" cy="795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Insights : North eastern states dominate the list reason being less population, cultural importance, efforts by political parties. </a:t>
            </a:r>
          </a:p>
        </p:txBody>
      </p:sp>
    </p:spTree>
    <p:extLst>
      <p:ext uri="{BB962C8B-B14F-4D97-AF65-F5344CB8AC3E}">
        <p14:creationId xmlns:p14="http://schemas.microsoft.com/office/powerpoint/2010/main" val="334426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ECFC-7331-7959-5F07-A63735CD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131" y="128495"/>
            <a:ext cx="7853737" cy="71366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Q2 : Bottom 5 states of 2014  &amp; 2019 by voter turn out ratio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7B939-680D-B6A0-C404-B2C3DA709542}"/>
              </a:ext>
            </a:extLst>
          </p:cNvPr>
          <p:cNvSpPr txBox="1"/>
          <p:nvPr/>
        </p:nvSpPr>
        <p:spPr>
          <a:xfrm>
            <a:off x="457653" y="1895533"/>
            <a:ext cx="9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3FD17-6594-AAEC-9FD3-681BD963FF0B}"/>
              </a:ext>
            </a:extLst>
          </p:cNvPr>
          <p:cNvSpPr txBox="1"/>
          <p:nvPr/>
        </p:nvSpPr>
        <p:spPr>
          <a:xfrm>
            <a:off x="457652" y="4391395"/>
            <a:ext cx="9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A1687-A496-9F35-4EB2-7735A6876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265698"/>
            <a:ext cx="4553585" cy="1629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ADC755-D111-C230-FBF2-3A3DBC6F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14" y="3771086"/>
            <a:ext cx="4486901" cy="1609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116D8E-001B-17EB-F7BF-A5C9E18D9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487" y="765736"/>
            <a:ext cx="4344006" cy="24292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D6EEFF-3E5D-D226-C47C-0E6352489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39" y="3402239"/>
            <a:ext cx="4324954" cy="241016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439820F-F93E-D042-5A0A-A37A7E8DC587}"/>
              </a:ext>
            </a:extLst>
          </p:cNvPr>
          <p:cNvSpPr/>
          <p:nvPr/>
        </p:nvSpPr>
        <p:spPr>
          <a:xfrm>
            <a:off x="6237760" y="1948655"/>
            <a:ext cx="410966" cy="263088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62B49C6-0203-6C9F-3ABE-556095611DC3}"/>
              </a:ext>
            </a:extLst>
          </p:cNvPr>
          <p:cNvSpPr/>
          <p:nvPr/>
        </p:nvSpPr>
        <p:spPr>
          <a:xfrm>
            <a:off x="6237760" y="4576061"/>
            <a:ext cx="410966" cy="263088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CB2795-806E-BCF1-01D8-A86F49A94FD7}"/>
              </a:ext>
            </a:extLst>
          </p:cNvPr>
          <p:cNvSpPr txBox="1">
            <a:spLocks/>
          </p:cNvSpPr>
          <p:nvPr/>
        </p:nvSpPr>
        <p:spPr>
          <a:xfrm>
            <a:off x="685624" y="5759001"/>
            <a:ext cx="11163767" cy="795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Insights : J &amp; K due to security concerns etc and UP, Bihar due to migrant workers, socio-economic barriers etc.</a:t>
            </a:r>
          </a:p>
        </p:txBody>
      </p:sp>
    </p:spTree>
    <p:extLst>
      <p:ext uri="{BB962C8B-B14F-4D97-AF65-F5344CB8AC3E}">
        <p14:creationId xmlns:p14="http://schemas.microsoft.com/office/powerpoint/2010/main" val="1695895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490-9233-D493-A66E-90B741F6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75" y="498689"/>
            <a:ext cx="10515600" cy="93969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Q3 : which constituencies have elected the same party for two consecutive elections, rank them by % of votes to that winning party in 2019.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7CA67-5DFB-19A2-5007-57FC0DBE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99" y="1945877"/>
            <a:ext cx="10275602" cy="33864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2647EB4-2A56-59F1-19F2-87F4A272D3B1}"/>
              </a:ext>
            </a:extLst>
          </p:cNvPr>
          <p:cNvSpPr txBox="1">
            <a:spLocks/>
          </p:cNvSpPr>
          <p:nvPr/>
        </p:nvSpPr>
        <p:spPr>
          <a:xfrm>
            <a:off x="685624" y="5759001"/>
            <a:ext cx="11163767" cy="795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Insights : Half of constituencies are from Gujrat which is BJP’s forte</a:t>
            </a:r>
          </a:p>
        </p:txBody>
      </p:sp>
    </p:spTree>
    <p:extLst>
      <p:ext uri="{BB962C8B-B14F-4D97-AF65-F5344CB8AC3E}">
        <p14:creationId xmlns:p14="http://schemas.microsoft.com/office/powerpoint/2010/main" val="251913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ADB5C3C7-E7F7-459A-B0C3-102F079FFAB2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+1Y62/bNhD/VwR+FgZSTyvfWi8BBmydtxTZhyEI+Dg7bGVRoyg3buD/fUdKGhovSV30MbuYv4g6no53v3vS90Tprq359hVfAzkjL415u+b2bcRITJqBlnCq8oJCKbgqpGRpmvtd0zptmo6c3RPH7Qrcle56XntBSPyT5LLIlpVkCeWyKKCqZrki1zHhdb3gK8+z5HUHMWnBdqbhtX4PgwjccraHXUzgrq2N5f6gS8cd+MM2yI7vqBj7IUU9uHR6A5cg3UCVVZKIklVllSUzJUrOmFe3GxiCvo+yIH2pa4fS/VJsz+9ai3bcTzBchM2UwVKICmgm0lImDPK8QOlu23qeF2rDGwmKBNUtdIOm92Ru6n4dVucP6JemtxJ+h2XYapx2WxRjW3nD2E15swDcbRzCFaGXtIvMMtoYB51ftNw6jUsB7h1AEyWUZdGm888q4i7qPGJRDRsgO8RyYQ0iHeS30t1sOpYF+q15N7eArIqcsV28Z6+YLcuUMc4ppQnNcpnz8lTtrR6x9xopmxB1c4MH62b0/6PR+2SIjHDMUerKWC15feSIhJ1/wUEDHJ1uVvWYiiHhwur1YCJ/31v4hbe+AIg3mFMeit2UhXjCmw/ybMRjGzA6TgCud36jojIHyGcqEWlRzjIugX7U269N+wphGHg8y9VUmZKYXFizDsxjYe168VcPCEW8b/60gevfpsVzkqwX8dVgisngaAyFmFxCjd483HvDS9DxyYoTT3YsNdSK+GN+tQrsyyFKftR2quTJPlQvVisLK+7G1/NPz69DFET6Rd+MOqQYHqghuhqLBQ2xMuCT+Er57T3yxy1YGB3SKD1B8dOe4d2X9VmAgIsanv76n/je+d/17rjL35MNkHq3fjfV/BRtWXD/fM6WUx86Duiyzifb+d1+kzUHFsqjBcK325jInEqcKlWWJWWS5rwoc/kdzVafEcGf3+H+mxL6oGF+crS3Gua3qMiB4c6+/FxwBKj5HntqQ/QU6cMQzahgtBCzAq+KtJrJGVMfH6L/T+vjsvJB1/qmaf0Vxv0jQO3001oVOQWlEioELZKESsZKr87zAwzcOWH2Bpjw+5BC1mBX4VJhete1eOte8Ga43rSDOhoCH6YTbxSocR1u2z9rrCrD0Ve87sOV0v+hSMIhqI0eLyyHfDAYu/sbP6PlOg8VAAA=&quot;"/>
    <we:property name="creatorSessionId" value="&quot;c6e31bb0-aab3-4055-aa5d-9214c4b1e46c&quot;"/>
    <we:property name="creatorTenantId" value="&quot;c6e549b3-5f45-4032-aae9-d4244dc5b2c4&quot;"/>
    <we:property name="creatorUserId" value="&quot;10032002F8E1064B&quot;"/>
    <we:property name="datasetId" value="&quot;4bc23b6b-28f9-45c1-bedc-f55ff84e41a9&quot;"/>
    <we:property name="design" value="{&quot;border&quot;:{&quot;isActive&quot;:true,&quot;color&quot;:&quot;#808080&quot;,&quot;width&quot;:1,&quot;transparency&quot;:0,&quot;dash&quot;:&quot;solid&quot;}}"/>
    <we:property name="embedUrl" value="&quot;/reportEmbed?reportId=2e6646e3-718b-477e-8b13-4021679b6a14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+1YS2/bOBD+KwLPwoKU9bByS70OsGiTuE2RPSwCgyLHDltZVCnKjRv4v3dISYvG26Qu+li7qC4ih6PhzDcPDnVPpGrqkm8u+ArICXmm9dsVN28DRkJS9bTLy+fnp6+ezy9Oz6dI1rVVumrIyT2x3CzBXqum5aWTgMR/bkLCy3LGl2624GUDIanBNLripfoAHTMuWdPCNiRwV5facCfyynILTuwa2XGOe7M/RrgjF1at4QqE7agij6IiY3mWx9FYFhlnzOnbdAxes8+yIH2hSovS3bDYTO9qgxrfD5ae+cURg0VR5EDjYpSJiEGSpCjdbmrHcyrXvBIgiVfdQNNpek8mumxXfjR9QL/SrRHwChZ+qbLKblCMqcWcsXk2nwGuVhbhCtARygZ6Eay1hcYNam6swmEB9j1AFUSUxcG6ce884DZoHGJBCWsgW8RyZjQi7eXXws7XDYs9/Va/nxhAVklO2DbcsbcYL7IRY5xTSiMaJyLh2bHam3/G3hukrH3UTTRurKre/4lI40UuWES5SFPI83EiHw+RHo4JSl1qowQvDxwRv/IfOKiHo1HVsuxT0SecH73uTOQfWgPnvHapXrzBnHJQbIcsxB3efJJnPR4bj9FhAnCzdQs5FQlAMpZRMUqzccwF0C96+7WuLxCGjsexXA+VKQrJmdErz9zXzqYt3rWAUIS75g8LOH45DJ6SZJyIHwZTSDpHYyiE5ApK9Ob+3usmXsdHK0442LFQUEritrk0EsyzLkr+VGao5NEuVKfLpYElt/10+vX5tY+CSD9rq16HEYYHaoiuxmJBfax0+ESuUv58j/x9CwZ6h1RSDVD8tWN483195iHgRQmPf/1vfG/dc7M97PL36AFInVt/mWp+jLbMuHs/ZcuxNx17nLLWJdv0bveQ1XsWyoMFwh23IREJFdhVyjiOsmiU8DRLxC/UW31DBH/7Cff/lNAHB+ZXR3utYHKLiuwZ7uz79wUHgJo7Y4+tiR4ivWuiGS0YTYtxildFmo/FmMkvN9G/0/qwrHxwav3UtP4B7f4BoHb8aS3ThIKUES0KmkYRFYxlTp2nGxi4s4XeaWD88ymFrMAs/aVCt7ap8dY941V3vak7dRR4PkwnXkmQ/djftl8orCrd1te8bP2V0v1QJH4T1Eb1F5YnPnC/GYcbCz4fAZAUQ5zxFAAA&quot;"/>
    <we:property name="isFiltersActionButtonVisible" value="true"/>
    <we:property name="isVisualContainerHeaderHidden" value="false"/>
    <we:property name="pageDisplayName" value="&quot;Q7&quot;"/>
    <we:property name="pageName" value="&quot;c922b71979428db7a111&quot;"/>
    <we:property name="reportEmbeddedTime" value="&quot;2024-06-06T21:56:37.314Z&quot;"/>
    <we:property name="reportName" value="&quot;RPC11_Loksabha14&amp;19_AniketKhade&quot;"/>
    <we:property name="reportState" value="&quot;CONNECTED&quot;"/>
    <we:property name="reportUrl" value="&quot;/groups/me/reports/2e6646e3-718b-477e-8b13-4021679b6a14/c922b71979428db7a111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12671</TotalTime>
  <Words>807</Words>
  <Application>Microsoft Office PowerPoint</Application>
  <PresentationFormat>Widescreen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Papyrus</vt:lpstr>
      <vt:lpstr>Tahoma</vt:lpstr>
      <vt:lpstr>Office Theme</vt:lpstr>
      <vt:lpstr>Insights from 2014 &amp; 2019 Lok Sabha Elections Data</vt:lpstr>
      <vt:lpstr>Agenda</vt:lpstr>
      <vt:lpstr>Problem Statement</vt:lpstr>
      <vt:lpstr>Regarding Data &amp; tools used</vt:lpstr>
      <vt:lpstr>Q1 :  Top 5 constituencies of 2014 &amp; 2019 in terms of voter turn out ratio</vt:lpstr>
      <vt:lpstr>Q1 :  Bottom 5 constituencies of 2014 &amp; 2019 in terms of voter turn out ratio</vt:lpstr>
      <vt:lpstr>Q2 : Top 5 states of 2014  &amp; 2019 by voter turn out ratio</vt:lpstr>
      <vt:lpstr>Q2 : Bottom 5 states of 2014  &amp; 2019 by voter turn out ratio</vt:lpstr>
      <vt:lpstr>Q3 : which constituencies have elected the same party for two consecutive elections, rank them by % of votes to that winning party in 2019.</vt:lpstr>
      <vt:lpstr>Q4 : Which constituencies have voted for different parties in 2 elections  (list top 10 based on difference(2019-2014) in winner vote percentage in 2 elections)</vt:lpstr>
      <vt:lpstr>Q5 : Top 5 candidates based on margin difference with runners in 2014 &amp; 2019</vt:lpstr>
      <vt:lpstr>Q6 : Percentage split of votes of parties between 2014 vs 2019 at national level</vt:lpstr>
      <vt:lpstr>Q7 : Percentage split of votes of parties between 2014 vs 2019 at state level</vt:lpstr>
      <vt:lpstr>Q8 : Top 5 constituencies for 2 major national parties where they have gained vote share in 2019 as compared to 2014</vt:lpstr>
      <vt:lpstr>Q9 : Top 5 constituencies for 2 major national parties where they have lost vote  share in 2019 as compared to 2014</vt:lpstr>
      <vt:lpstr>Q10. Which constituency voted the most for NOTA ?</vt:lpstr>
      <vt:lpstr>Q11 : Which constituencies have elected candidates whose party has less than          10% vote share at state level in 2019</vt:lpstr>
      <vt:lpstr>Correlation between GDP, Literacy% of a state &amp; Voter turnout %</vt:lpstr>
      <vt:lpstr>Correlation between Postal votes% &amp; Voter turnout % by state</vt:lpstr>
      <vt:lpstr>Recommendations for increasing voter turn out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Aniket Khade</dc:creator>
  <cp:lastModifiedBy>Aniket Khade</cp:lastModifiedBy>
  <cp:revision>18</cp:revision>
  <dcterms:created xsi:type="dcterms:W3CDTF">2024-06-02T21:17:51Z</dcterms:created>
  <dcterms:modified xsi:type="dcterms:W3CDTF">2024-06-11T17:06:24Z</dcterms:modified>
</cp:coreProperties>
</file>